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59" r:id="rId3"/>
    <p:sldId id="361" r:id="rId4"/>
    <p:sldId id="362" r:id="rId5"/>
    <p:sldId id="363" r:id="rId6"/>
    <p:sldId id="360" r:id="rId7"/>
    <p:sldId id="352" r:id="rId8"/>
    <p:sldId id="355" r:id="rId9"/>
    <p:sldId id="356" r:id="rId10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8"/>
    <p:restoredTop sz="94631"/>
  </p:normalViewPr>
  <p:slideViewPr>
    <p:cSldViewPr snapToGrid="0" snapToObjects="1"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7F11B-68C6-CF4D-A173-8EE727132416}" type="datetimeFigureOut">
              <a:rPr lang="sv-SE" smtClean="0"/>
              <a:pPr/>
              <a:t>2019-05-07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639D9-3C85-D549-8349-4AA63C5FD0B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496529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B030-9230-304E-9AEC-BAC2686D1F33}" type="datetimeFigureOut">
              <a:rPr lang="sv-SE" smtClean="0"/>
              <a:pPr/>
              <a:t>2019-05-07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53FB-DA2B-234C-860C-A40B83CC61F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89021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B030-9230-304E-9AEC-BAC2686D1F33}" type="datetimeFigureOut">
              <a:rPr lang="sv-SE" smtClean="0"/>
              <a:pPr/>
              <a:t>2019-05-07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53FB-DA2B-234C-860C-A40B83CC61F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98039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B030-9230-304E-9AEC-BAC2686D1F33}" type="datetimeFigureOut">
              <a:rPr lang="sv-SE" smtClean="0"/>
              <a:pPr/>
              <a:t>2019-05-07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53FB-DA2B-234C-860C-A40B83CC61F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49716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B030-9230-304E-9AEC-BAC2686D1F33}" type="datetimeFigureOut">
              <a:rPr lang="sv-SE" smtClean="0"/>
              <a:pPr/>
              <a:t>2019-05-07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53FB-DA2B-234C-860C-A40B83CC61F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61659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B030-9230-304E-9AEC-BAC2686D1F33}" type="datetimeFigureOut">
              <a:rPr lang="sv-SE" smtClean="0"/>
              <a:pPr/>
              <a:t>2019-05-07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53FB-DA2B-234C-860C-A40B83CC61F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72366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B030-9230-304E-9AEC-BAC2686D1F33}" type="datetimeFigureOut">
              <a:rPr lang="sv-SE" smtClean="0"/>
              <a:pPr/>
              <a:t>2019-05-07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53FB-DA2B-234C-860C-A40B83CC61F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75666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B030-9230-304E-9AEC-BAC2686D1F33}" type="datetimeFigureOut">
              <a:rPr lang="sv-SE" smtClean="0"/>
              <a:pPr/>
              <a:t>2019-05-07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53FB-DA2B-234C-860C-A40B83CC61F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808471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B030-9230-304E-9AEC-BAC2686D1F33}" type="datetimeFigureOut">
              <a:rPr lang="sv-SE" smtClean="0"/>
              <a:pPr/>
              <a:t>2019-05-07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53FB-DA2B-234C-860C-A40B83CC61F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59084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B030-9230-304E-9AEC-BAC2686D1F33}" type="datetimeFigureOut">
              <a:rPr lang="sv-SE" smtClean="0"/>
              <a:pPr/>
              <a:t>2019-05-07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53FB-DA2B-234C-860C-A40B83CC61F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879627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B030-9230-304E-9AEC-BAC2686D1F33}" type="datetimeFigureOut">
              <a:rPr lang="sv-SE" smtClean="0"/>
              <a:pPr/>
              <a:t>2019-05-07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53FB-DA2B-234C-860C-A40B83CC61F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30865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B030-9230-304E-9AEC-BAC2686D1F33}" type="datetimeFigureOut">
              <a:rPr lang="sv-SE" smtClean="0"/>
              <a:pPr/>
              <a:t>2019-05-07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53FB-DA2B-234C-860C-A40B83CC61F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58231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2B030-9230-304E-9AEC-BAC2686D1F33}" type="datetimeFigureOut">
              <a:rPr lang="sv-SE" smtClean="0"/>
              <a:pPr/>
              <a:t>2019-05-07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E53FB-DA2B-234C-860C-A40B83CC61F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600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342750"/>
            <a:ext cx="7772400" cy="2391050"/>
          </a:xfrm>
        </p:spPr>
        <p:txBody>
          <a:bodyPr>
            <a:normAutofit/>
          </a:bodyPr>
          <a:lstStyle/>
          <a:p>
            <a:r>
              <a:rPr lang="en-GB" b="1" dirty="0"/>
              <a:t>EPI-PDL pigs for PK-PD studies</a:t>
            </a:r>
            <a:br>
              <a:rPr lang="en-GB" b="1" dirty="0"/>
            </a:br>
            <a:r>
              <a:rPr lang="en-GB" dirty="0"/>
              <a:t/>
            </a:r>
            <a:br>
              <a:rPr lang="en-GB" dirty="0"/>
            </a:br>
            <a:r>
              <a:rPr lang="sv-SE" sz="2700" dirty="0"/>
              <a:t>SGPlus &amp; ANARA AB</a:t>
            </a:r>
          </a:p>
        </p:txBody>
      </p:sp>
    </p:spTree>
    <p:extLst>
      <p:ext uri="{BB962C8B-B14F-4D97-AF65-F5344CB8AC3E}">
        <p14:creationId xmlns:p14="http://schemas.microsoft.com/office/powerpoint/2010/main" xmlns="" val="367893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3200"/>
              <a:t>What is exocrine pancreatic insufficiency (EPI/PDL) 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346199"/>
          </a:xfrm>
        </p:spPr>
        <p:txBody>
          <a:bodyPr/>
          <a:lstStyle/>
          <a:p>
            <a:pPr eaLnBrk="1" hangingPunct="1"/>
            <a:r>
              <a:rPr lang="en-US" altLang="x-none" sz="2800"/>
              <a:t>An inability to properly digest food due to a lack of digestive enzymes produced by the pancreas</a:t>
            </a:r>
          </a:p>
        </p:txBody>
      </p:sp>
    </p:spTree>
    <p:extLst>
      <p:ext uri="{BB962C8B-B14F-4D97-AF65-F5344CB8AC3E}">
        <p14:creationId xmlns:p14="http://schemas.microsoft.com/office/powerpoint/2010/main" xmlns="" val="123143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686800" cy="4525962"/>
          </a:xfrm>
        </p:spPr>
        <p:txBody>
          <a:bodyPr/>
          <a:lstStyle/>
          <a:p>
            <a:pPr algn="just"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altLang="x-none" sz="2800"/>
              <a:t>EPI resulted in an slight increased intestinal permeability as compared to un-operated pigs indicating an impaired gut barrier function</a:t>
            </a:r>
          </a:p>
          <a:p>
            <a:pPr algn="just" eaLnBrk="1" hangingPunct="1">
              <a:lnSpc>
                <a:spcPct val="85000"/>
              </a:lnSpc>
              <a:spcBef>
                <a:spcPct val="10000"/>
              </a:spcBef>
            </a:pPr>
            <a:endParaRPr lang="en-US" altLang="x-none" sz="2800"/>
          </a:p>
          <a:p>
            <a:pPr algn="just"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altLang="x-none" sz="2800"/>
              <a:t>The general functional adaptation to EPI has similar pattern and is age independent</a:t>
            </a:r>
          </a:p>
          <a:p>
            <a:pPr algn="just" eaLnBrk="1" hangingPunct="1">
              <a:lnSpc>
                <a:spcPct val="85000"/>
              </a:lnSpc>
              <a:spcBef>
                <a:spcPct val="10000"/>
              </a:spcBef>
            </a:pPr>
            <a:endParaRPr lang="en-US" altLang="x-none" sz="2800"/>
          </a:p>
          <a:p>
            <a:pPr algn="just"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altLang="x-none" sz="2800"/>
              <a:t>However some adaptive mechanisms and capacity of gut for feed digestion/absorption is age related and dependent on the maturity of the gut and, possibly, on gut-associated immune system </a:t>
            </a:r>
          </a:p>
        </p:txBody>
      </p:sp>
    </p:spTree>
    <p:extLst>
      <p:ext uri="{BB962C8B-B14F-4D97-AF65-F5344CB8AC3E}">
        <p14:creationId xmlns:p14="http://schemas.microsoft.com/office/powerpoint/2010/main" xmlns="" val="76904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x-none" sz="4000"/>
              <a:t>Pancreatic</a:t>
            </a:r>
            <a:r>
              <a:rPr lang="en-US" altLang="x-none"/>
              <a:t> duct ligation in pigs</a:t>
            </a:r>
            <a:br>
              <a:rPr lang="en-US" altLang="x-none"/>
            </a:br>
            <a:r>
              <a:rPr lang="en-US" altLang="x-none">
                <a:solidFill>
                  <a:srgbClr val="00B050"/>
                </a:solidFill>
              </a:rPr>
              <a:t>15 minutes surgery</a:t>
            </a:r>
          </a:p>
        </p:txBody>
      </p:sp>
      <p:pic>
        <p:nvPicPr>
          <p:cNvPr id="28675" name="Picture 3" descr="Porsine pancre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41" b="21396"/>
          <a:stretch>
            <a:fillRect/>
          </a:stretch>
        </p:blipFill>
        <p:spPr>
          <a:xfrm>
            <a:off x="1547813" y="1844675"/>
            <a:ext cx="5815012" cy="3597275"/>
          </a:xfrm>
          <a:noFill/>
        </p:spPr>
      </p:pic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4645025" y="2924175"/>
            <a:ext cx="287338" cy="301625"/>
            <a:chOff x="2955" y="1921"/>
            <a:chExt cx="181" cy="190"/>
          </a:xfrm>
        </p:grpSpPr>
        <p:sp>
          <p:nvSpPr>
            <p:cNvPr id="28677" name="Line 5"/>
            <p:cNvSpPr>
              <a:spLocks noChangeShapeType="1"/>
            </p:cNvSpPr>
            <p:nvPr/>
          </p:nvSpPr>
          <p:spPr bwMode="auto">
            <a:xfrm rot="600000">
              <a:off x="2970" y="1932"/>
              <a:ext cx="139" cy="1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78" name="Line 6"/>
            <p:cNvSpPr>
              <a:spLocks noChangeShapeType="1"/>
            </p:cNvSpPr>
            <p:nvPr/>
          </p:nvSpPr>
          <p:spPr bwMode="auto">
            <a:xfrm rot="3600000">
              <a:off x="2951" y="1925"/>
              <a:ext cx="190" cy="18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580053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Growth of pigs during experiment</a:t>
            </a:r>
          </a:p>
        </p:txBody>
      </p:sp>
      <p:grpSp>
        <p:nvGrpSpPr>
          <p:cNvPr id="50178" name="Group 6"/>
          <p:cNvGrpSpPr>
            <a:grpSpLocks/>
          </p:cNvGrpSpPr>
          <p:nvPr/>
        </p:nvGrpSpPr>
        <p:grpSpPr bwMode="auto">
          <a:xfrm>
            <a:off x="900113" y="1701800"/>
            <a:ext cx="7419975" cy="4406900"/>
            <a:chOff x="611" y="1072"/>
            <a:chExt cx="4674" cy="2776"/>
          </a:xfrm>
        </p:grpSpPr>
        <p:graphicFrame>
          <p:nvGraphicFramePr>
            <p:cNvPr id="50179" name="Object 2"/>
            <p:cNvGraphicFramePr>
              <a:graphicFrameLocks noChangeAspect="1"/>
            </p:cNvGraphicFramePr>
            <p:nvPr/>
          </p:nvGraphicFramePr>
          <p:xfrm>
            <a:off x="611" y="1072"/>
            <a:ext cx="4674" cy="2776"/>
          </p:xfrm>
          <a:graphic>
            <a:graphicData uri="http://schemas.openxmlformats.org/presentationml/2006/ole">
              <p:oleObj spid="_x0000_s1045" name="Chart" r:id="rId3" imgW="5019675" imgH="2981325" progId="Excel.Chart.8">
                <p:embed/>
              </p:oleObj>
            </a:graphicData>
          </a:graphic>
        </p:graphicFrame>
        <p:sp>
          <p:nvSpPr>
            <p:cNvPr id="50180" name="Text Box 4"/>
            <p:cNvSpPr txBox="1">
              <a:spLocks noChangeArrowheads="1"/>
            </p:cNvSpPr>
            <p:nvPr/>
          </p:nvSpPr>
          <p:spPr bwMode="auto">
            <a:xfrm>
              <a:off x="4559" y="2069"/>
              <a:ext cx="634" cy="1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v-SE" altLang="x-none" sz="1100"/>
                <a:t>EPI weaners</a:t>
              </a:r>
              <a:endParaRPr lang="en-US" altLang="x-none" sz="1100"/>
            </a:p>
          </p:txBody>
        </p:sp>
        <p:sp>
          <p:nvSpPr>
            <p:cNvPr id="50181" name="Text Box 5"/>
            <p:cNvSpPr txBox="1">
              <a:spLocks noChangeArrowheads="1"/>
            </p:cNvSpPr>
            <p:nvPr/>
          </p:nvSpPr>
          <p:spPr bwMode="auto">
            <a:xfrm>
              <a:off x="4558" y="2268"/>
              <a:ext cx="635" cy="1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v-SE" altLang="x-none" sz="1100"/>
                <a:t>EPI growers</a:t>
              </a:r>
              <a:endParaRPr lang="en-US" altLang="x-none" sz="1100"/>
            </a:p>
          </p:txBody>
        </p:sp>
      </p:grpSp>
    </p:spTree>
    <p:extLst>
      <p:ext uri="{BB962C8B-B14F-4D97-AF65-F5344CB8AC3E}">
        <p14:creationId xmlns:p14="http://schemas.microsoft.com/office/powerpoint/2010/main" xmlns="" val="1576180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x-none" sz="4000" err="1"/>
              <a:t>Result</a:t>
            </a:r>
            <a:r>
              <a:rPr lang="sv-SE" altLang="x-none" sz="4000"/>
              <a:t> </a:t>
            </a:r>
            <a:r>
              <a:rPr lang="sv-SE" altLang="x-none" sz="4000" err="1"/>
              <a:t>of</a:t>
            </a:r>
            <a:r>
              <a:rPr lang="sv-SE" altLang="x-none" sz="4000"/>
              <a:t> EPI/PDL</a:t>
            </a:r>
          </a:p>
        </p:txBody>
      </p:sp>
      <p:pic>
        <p:nvPicPr>
          <p:cNvPr id="51203" name="Picture 3" descr="Bild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90575" y="1574800"/>
            <a:ext cx="6864350" cy="4525963"/>
          </a:xfrm>
          <a:noFill/>
        </p:spPr>
      </p:pic>
      <p:sp>
        <p:nvSpPr>
          <p:cNvPr id="2" name="Oval 1"/>
          <p:cNvSpPr/>
          <p:nvPr/>
        </p:nvSpPr>
        <p:spPr>
          <a:xfrm>
            <a:off x="6591300" y="1417638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977900" y="3606800"/>
            <a:ext cx="1168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81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SC003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67" t="6532" r="1633"/>
          <a:stretch>
            <a:fillRect/>
          </a:stretch>
        </p:blipFill>
        <p:spPr bwMode="auto">
          <a:xfrm>
            <a:off x="1511300" y="1016000"/>
            <a:ext cx="6195588" cy="54864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2696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686175" y="44450"/>
            <a:ext cx="1370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400" b="1">
                <a:latin typeface="Arial" charset="0"/>
              </a:rPr>
              <a:t>Animals</a:t>
            </a:r>
          </a:p>
        </p:txBody>
      </p:sp>
      <p:pic>
        <p:nvPicPr>
          <p:cNvPr id="5127" name="Picture 7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468313"/>
            <a:ext cx="7632700" cy="591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5881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Pict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113" y="295275"/>
            <a:ext cx="7851775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691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111</Words>
  <Application>Microsoft Macintosh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Office-tema</vt:lpstr>
      <vt:lpstr>Chart</vt:lpstr>
      <vt:lpstr>EPI-PDL pigs for PK-PD studies  SGPlus &amp; ANARA AB</vt:lpstr>
      <vt:lpstr>What is exocrine pancreatic insufficiency (EPI/PDL) ?</vt:lpstr>
      <vt:lpstr>Слайд 3</vt:lpstr>
      <vt:lpstr>Pancreatic duct ligation in pigs 15 minutes surgery</vt:lpstr>
      <vt:lpstr>Growth of pigs during experiment</vt:lpstr>
      <vt:lpstr>Result of EPI/PDL</vt:lpstr>
      <vt:lpstr>Слайд 7</vt:lpstr>
      <vt:lpstr>Слайд 8</vt:lpstr>
      <vt:lpstr>Слайд 9</vt:lpstr>
    </vt:vector>
  </TitlesOfParts>
  <Company>SGPlus/Lund Univ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AKG - Biological Potency</dc:title>
  <dc:creator>Stefan Pierzynowski</dc:creator>
  <cp:lastModifiedBy>super</cp:lastModifiedBy>
  <cp:revision>45</cp:revision>
  <dcterms:created xsi:type="dcterms:W3CDTF">2013-07-23T19:01:17Z</dcterms:created>
  <dcterms:modified xsi:type="dcterms:W3CDTF">2019-05-07T06:15:46Z</dcterms:modified>
</cp:coreProperties>
</file>